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</p:sldMasterIdLst>
  <p:notesMasterIdLst>
    <p:notesMasterId r:id="rId51"/>
  </p:notesMasterIdLst>
  <p:sldIdLst>
    <p:sldId id="256" r:id="rId2"/>
    <p:sldId id="281" r:id="rId3"/>
    <p:sldId id="294" r:id="rId4"/>
    <p:sldId id="258" r:id="rId5"/>
    <p:sldId id="288" r:id="rId6"/>
    <p:sldId id="300" r:id="rId7"/>
    <p:sldId id="295" r:id="rId8"/>
    <p:sldId id="301" r:id="rId9"/>
    <p:sldId id="289" r:id="rId10"/>
    <p:sldId id="302" r:id="rId11"/>
    <p:sldId id="290" r:id="rId12"/>
    <p:sldId id="291" r:id="rId13"/>
    <p:sldId id="292" r:id="rId14"/>
    <p:sldId id="293" r:id="rId15"/>
    <p:sldId id="259" r:id="rId16"/>
    <p:sldId id="296" r:id="rId17"/>
    <p:sldId id="303" r:id="rId18"/>
    <p:sldId id="274" r:id="rId19"/>
    <p:sldId id="260" r:id="rId20"/>
    <p:sldId id="262" r:id="rId21"/>
    <p:sldId id="261" r:id="rId22"/>
    <p:sldId id="265" r:id="rId23"/>
    <p:sldId id="266" r:id="rId24"/>
    <p:sldId id="268" r:id="rId25"/>
    <p:sldId id="304" r:id="rId26"/>
    <p:sldId id="305" r:id="rId27"/>
    <p:sldId id="306" r:id="rId28"/>
    <p:sldId id="307" r:id="rId29"/>
    <p:sldId id="308" r:id="rId30"/>
    <p:sldId id="272" r:id="rId31"/>
    <p:sldId id="270" r:id="rId32"/>
    <p:sldId id="275" r:id="rId33"/>
    <p:sldId id="276" r:id="rId34"/>
    <p:sldId id="269" r:id="rId35"/>
    <p:sldId id="271" r:id="rId36"/>
    <p:sldId id="267" r:id="rId37"/>
    <p:sldId id="310" r:id="rId38"/>
    <p:sldId id="297" r:id="rId39"/>
    <p:sldId id="298" r:id="rId40"/>
    <p:sldId id="263" r:id="rId41"/>
    <p:sldId id="264" r:id="rId42"/>
    <p:sldId id="278" r:id="rId43"/>
    <p:sldId id="273" r:id="rId44"/>
    <p:sldId id="285" r:id="rId45"/>
    <p:sldId id="299" r:id="rId46"/>
    <p:sldId id="280" r:id="rId47"/>
    <p:sldId id="284" r:id="rId48"/>
    <p:sldId id="277" r:id="rId49"/>
    <p:sldId id="309" r:id="rId5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6" d="100"/>
          <a:sy n="86" d="100"/>
        </p:scale>
        <p:origin x="-36" y="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A17B06-F9D1-44C8-960C-D221B5670B6F}" type="datetimeFigureOut">
              <a:rPr lang="en-US" smtClean="0"/>
              <a:pPr/>
              <a:t>8/9/2011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D8F61D-9154-4A1C-8122-9DA485BC48D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A-right B-left C-up</a:t>
            </a:r>
            <a:r>
              <a:rPr lang="en-US" baseline="0" dirty="0" smtClean="0"/>
              <a:t> D-down E-open F-close G-blade on H-blade off I-LED on J-LED off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8F61D-9154-4A1C-8122-9DA485BC48D5}" type="slidenum">
              <a:rPr lang="en-US" smtClean="0"/>
              <a:pPr/>
              <a:t>41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76400" y="2895600"/>
            <a:ext cx="7391400" cy="914400"/>
          </a:xfrm>
        </p:spPr>
        <p:txBody>
          <a:bodyPr anchor="b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78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3733800"/>
            <a:ext cx="7391400" cy="7493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4F49A-D8A9-4FAA-BB20-319966F885BF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55A8D3-2E8B-41C7-9E33-E97EB45947C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184785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152400"/>
            <a:ext cx="539115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2A4990-25B1-4A33-AAE4-7B927286A80F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959889-0D65-4630-9DAF-BC95681CF4B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EDC41-4418-4CE4-A5D7-7654FC037BA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409937-EB6A-44CD-A315-47FCA50ECF8C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1676400"/>
            <a:ext cx="36195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1676400"/>
            <a:ext cx="36195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1EC1A6-2D93-455C-BC61-949243F78A4C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76B80-634A-48B0-B1DE-751C25DE891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A2C75E-391A-4521-9327-B345EEA6757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DFEE74-035C-41AF-8A2B-BF93E29BA1B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DAAFF-1E88-4FBA-BA49-01F6E657D59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3E40A5-4509-4258-ABDD-E61C12C0BA3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5240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 style</a:t>
            </a:r>
          </a:p>
        </p:txBody>
      </p:sp>
      <p:sp>
        <p:nvSpPr>
          <p:cNvPr id="277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676400"/>
            <a:ext cx="7391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751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751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 altLang="en-US" dirty="0"/>
          </a:p>
        </p:txBody>
      </p:sp>
      <p:sp>
        <p:nvSpPr>
          <p:cNvPr id="27751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fld id="{208F33B1-C737-472B-A20F-6D73A34B227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alphaModFix amt="6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990600" y="1371600"/>
            <a:ext cx="7315200" cy="280076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latin typeface="Bradley Hand ITC" pitchFamily="66" charset="0"/>
              </a:rPr>
              <a:t>Robotic arm control through internet/Lan for patient </a:t>
            </a:r>
            <a:r>
              <a:rPr lang="en-US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latin typeface="Bradley Hand ITC" pitchFamily="66" charset="0"/>
              </a:rPr>
              <a:t>operation</a:t>
            </a:r>
          </a:p>
          <a:p>
            <a:pPr algn="ctr">
              <a:defRPr/>
            </a:pPr>
            <a:endParaRPr lang="en-US" sz="4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latin typeface="Bradley Hand ITC" pitchFamily="66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Goals of the project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The points to be kept in mind during the control of arm through LAN are: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Accuracy.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Time. 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Cost effective.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Strengthen the medical field.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Eliminate the shortage of skilled surgeons.</a:t>
            </a:r>
          </a:p>
          <a:p>
            <a:pPr lvl="1">
              <a:buFont typeface="Wingdings" pitchFamily="2" charset="2"/>
              <a:buChar char="v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33400"/>
            <a:ext cx="73914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Scope of the project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2286000"/>
            <a:ext cx="7391400" cy="2819400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It counters the problem of unavailability of skilled doctors.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Our project is economical.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It is a boon to medical field.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The accuracy and performance is very high.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Steps involved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radley Hand ITC" pitchFamily="66" charset="0"/>
            </a:endParaRPr>
          </a:p>
        </p:txBody>
      </p:sp>
      <p:pic>
        <p:nvPicPr>
          <p:cNvPr id="1638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90600" y="1676400"/>
            <a:ext cx="7543800" cy="4343400"/>
          </a:xfrm>
          <a:noFill/>
        </p:spPr>
      </p:pic>
      <p:sp>
        <p:nvSpPr>
          <p:cNvPr id="6" name="TextBox 5"/>
          <p:cNvSpPr txBox="1"/>
          <p:nvPr/>
        </p:nvSpPr>
        <p:spPr>
          <a:xfrm>
            <a:off x="2209800" y="6096000"/>
            <a:ext cx="53340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latin typeface="Calibri" pitchFamily="34" charset="0"/>
              </a:rPr>
              <a:t>Waterfall process model.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analysis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209800"/>
            <a:ext cx="7391400" cy="3048000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The system’s services, goals and constraints are established by communicating with the client.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Before the design process begins we communicate with the client and note down the system specifications.</a:t>
            </a:r>
            <a:endParaRPr lang="en-US" sz="28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design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2514600"/>
            <a:ext cx="7391400" cy="2819400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We partition the process into two stages </a:t>
            </a:r>
          </a:p>
          <a:p>
            <a:pPr lvl="1" eaLnBrk="1" hangingPunct="1">
              <a:buFont typeface="Wingdings" pitchFamily="2" charset="2"/>
              <a:buChar char="Ø"/>
              <a:defRPr/>
            </a:pPr>
            <a:r>
              <a:rPr lang="en-US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Hardware design</a:t>
            </a:r>
          </a:p>
          <a:p>
            <a:pPr lvl="1" eaLnBrk="1" hangingPunct="1">
              <a:buFont typeface="Wingdings" pitchFamily="2" charset="2"/>
              <a:buChar char="Ø"/>
              <a:defRPr/>
            </a:pPr>
            <a:r>
              <a:rPr lang="en-US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Software design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We represent the system’s function in a form transformable to an executable program.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5" name="Rectangle 7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5438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Implementation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radley Hand ITC" pitchFamily="66" charset="0"/>
            </a:endParaRPr>
          </a:p>
        </p:txBody>
      </p:sp>
      <p:sp>
        <p:nvSpPr>
          <p:cNvPr id="102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14400" y="2133600"/>
            <a:ext cx="7391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During this stage, the design is realized as a set of programs and hardware units.</a:t>
            </a:r>
            <a:endParaRPr lang="en-US" sz="48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testing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133600"/>
            <a:ext cx="7391400" cy="26670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The individual hardware units and programs are tested.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They are then integrated and tested as a complete system.</a:t>
            </a:r>
            <a:endParaRPr lang="en-US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Project Description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radley Hand ITC" pitchFamily="66" charset="0"/>
            </a:endParaRPr>
          </a:p>
        </p:txBody>
      </p:sp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47105" name="Object 1"/>
          <p:cNvGraphicFramePr>
            <a:graphicFrameLocks noChangeAspect="1"/>
          </p:cNvGraphicFramePr>
          <p:nvPr/>
        </p:nvGraphicFramePr>
        <p:xfrm>
          <a:off x="1219200" y="1295400"/>
          <a:ext cx="7010400" cy="4943475"/>
        </p:xfrm>
        <a:graphic>
          <a:graphicData uri="http://schemas.openxmlformats.org/presentationml/2006/ole">
            <p:oleObj spid="_x0000_s47105" r:id="rId3" imgW="7560000" imgH="4608000" progId="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286000" y="632460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odoni MT Black" pitchFamily="18" charset="0"/>
              </a:rPr>
              <a:t>Block Diagram of the system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odoni MT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alphaModFix amt="5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1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ROBOTIC ARM</a:t>
            </a:r>
          </a:p>
        </p:txBody>
      </p:sp>
      <p:graphicFrame>
        <p:nvGraphicFramePr>
          <p:cNvPr id="2050" name="Object 6"/>
          <p:cNvGraphicFramePr>
            <a:graphicFrameLocks noChangeAspect="1"/>
          </p:cNvGraphicFramePr>
          <p:nvPr>
            <p:ph idx="1"/>
          </p:nvPr>
        </p:nvGraphicFramePr>
        <p:xfrm>
          <a:off x="1828800" y="1447800"/>
          <a:ext cx="6324600" cy="5338763"/>
        </p:xfrm>
        <a:graphic>
          <a:graphicData uri="http://schemas.openxmlformats.org/presentationml/2006/ole">
            <p:oleObj spid="_x0000_s2050" name="RFFlow" r:id="rId4" imgW="6624000" imgH="7632000" progId="">
              <p:embed/>
            </p:oleObj>
          </a:graphicData>
        </a:graphic>
      </p:graphicFrame>
      <p:sp>
        <p:nvSpPr>
          <p:cNvPr id="205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alphaModFix amt="29000"/>
            <a:lum/>
          </a:blip>
          <a:srcRect/>
          <a:stretch>
            <a:fillRect b="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543800" cy="1477962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WORKING PRINCIPLE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76400"/>
            <a:ext cx="8229600" cy="3657600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6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The front end application will send the controlling data to the particular computer by sending corresponding IP address.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6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 After sending the commands the Ethernet adapter which is already configured with that particular IP address; will receive the data.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6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 And the Ethernet adapter will send the received data to microcontroller through serial port. </a:t>
            </a:r>
          </a:p>
          <a:p>
            <a:pPr eaLnBrk="1" hangingPunct="1">
              <a:defRPr/>
            </a:pPr>
            <a:endParaRPr lang="en-US" sz="2600" b="1" dirty="0"/>
          </a:p>
          <a:p>
            <a:pPr eaLnBrk="1" hangingPunct="1">
              <a:buFont typeface="Wingdings" pitchFamily="2" charset="2"/>
              <a:buNone/>
              <a:defRPr/>
            </a:pPr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objective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600" y="1828800"/>
            <a:ext cx="6477000" cy="4038600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To design a robotic arm controlled through the internet/LAN used for patient operation.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To interface the robotic arm and the other components like LCD,DC motor and RF video camera with the microcontroller.</a:t>
            </a:r>
            <a:endParaRPr lang="en-US" sz="28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Bradley Hand ITC" pitchFamily="66" charset="0"/>
            </a:endParaRPr>
          </a:p>
        </p:txBody>
      </p:sp>
      <p:pic>
        <p:nvPicPr>
          <p:cNvPr id="10244" name="Picture 4" descr="ARCH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752600"/>
            <a:ext cx="20574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alphaModFix amt="28000"/>
            <a:lum/>
          </a:blip>
          <a:srcRect/>
          <a:stretch>
            <a:fillRect l="-1000"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>
              <a:defRPr/>
            </a:pPr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WORKING </a:t>
            </a: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PRINCIPLE</a:t>
            </a:r>
            <a:b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</a:br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contd..</a:t>
            </a:r>
            <a:endParaRPr lang="en-US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radley Hand ITC" pitchFamily="66" charset="0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2057400"/>
            <a:ext cx="8077200" cy="3276600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After receiving the command the microcontroller will control the robotic arm by sending appropriate signals to geared motor. 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The microcontroller part which is connected in robot side, is doing all the operations of motor control.</a:t>
            </a:r>
            <a:endParaRPr lang="en-US" b="1" dirty="0"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alphaModFix amt="29000"/>
            <a:lum/>
          </a:blip>
          <a:srcRect/>
          <a:stretch>
            <a:fillRect t="-2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>
              <a:defRPr/>
            </a:pPr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WORKING </a:t>
            </a: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PRINCIPLE</a:t>
            </a:r>
            <a:b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</a:br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contd..</a:t>
            </a:r>
            <a:endParaRPr lang="en-US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radley Hand ITC" pitchFamily="66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524000"/>
            <a:ext cx="8229600" cy="3505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en-US" sz="2600" dirty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en-US" sz="26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The Ethernet card is a medium, which is used to convert LAN signal in to RS232 form.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en-US" sz="26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According to the command received the microcontroller will control the robotic arm step movements.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en-US" sz="26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We use the RF camera’s to view the patient status and transmit it to the PC.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en-US" sz="26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In this project we are using the arm only to cut the skin of the patient using the high-speed blades.</a:t>
            </a:r>
            <a:endParaRPr lang="en-US" sz="26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alphaModFix amt="4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Rectangle 5"/>
          <p:cNvSpPr>
            <a:spLocks noGrp="1" noChangeArrowheads="1"/>
          </p:cNvSpPr>
          <p:nvPr>
            <p:ph type="title"/>
          </p:nvPr>
        </p:nvSpPr>
        <p:spPr>
          <a:xfrm>
            <a:off x="1981200" y="1981200"/>
            <a:ext cx="5638800" cy="2590800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lgerian" pitchFamily="82" charset="0"/>
              </a:rPr>
              <a:t>   </a:t>
            </a: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COMPONENTS USED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1219200" y="1676400"/>
            <a:ext cx="7391400" cy="5029200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Power supply 5v DC     -    lm 7805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Video camera                -    RF		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Microcontroller             -    89s52atmel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Crystal		           -   11.0592mhz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MAX232                      -    serial comm.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Buzzer		           -    freq-1 to 18KHZ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DC Motors 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Ethernet Adapter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LCD                              -    2x16 characters</a:t>
            </a:r>
            <a:endParaRPr lang="en-US" sz="28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381000"/>
            <a:ext cx="73914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Micro controller-AT89S52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905000"/>
            <a:ext cx="7391400" cy="4343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The AT89S52 is a low-power, high-performance CMOS.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Features: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en-US" sz="24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Compatible with MCS-51 products 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en-US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8K bytes of in-system programmable (ISP) flash memory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en-US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Endurance: 1000 write/erase cycles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en-US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4.0V to 5.5V operating range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en-US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Fully static operation: 0 Hz to 33Hz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en-US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Three-level program memory lock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en-US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256 x 8-bit internal RAM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en-US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32 programmable I/O lines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endParaRPr lang="en-US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Bradley Hand ITC" pitchFamily="66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AT89s52</a:t>
            </a:r>
            <a:b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</a:br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contd..</a:t>
            </a:r>
            <a:endParaRPr lang="en-US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Three 16-bit timer/counters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Eight interrupt sources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Full duplex UART serial channel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Low-power idle and power-down mode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Interrupt recovery from power-down mode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Watchdog timer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Dual data pointer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Power-off flag</a:t>
            </a:r>
            <a:endParaRPr lang="en-US" sz="28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47800"/>
            <a:ext cx="914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3400" y="0"/>
            <a:ext cx="8610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BLOCK DIAGRAM OF AT89s52</a:t>
            </a:r>
            <a:endParaRPr lang="en-US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PIN</a:t>
            </a: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DESCRIPTION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radley Hand ITC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1676400"/>
            <a:ext cx="853440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Vcc</a:t>
            </a:r>
            <a:r>
              <a:rPr lang="en-US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-supply voltage.</a:t>
            </a:r>
          </a:p>
          <a:p>
            <a:r>
              <a:rPr lang="en-US" sz="2000" b="1" u="sng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Gnd</a:t>
            </a:r>
            <a:r>
              <a:rPr lang="en-US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-ground.</a:t>
            </a:r>
          </a:p>
          <a:p>
            <a:r>
              <a:rPr lang="en-US" sz="2000" b="1" u="sng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Port 0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It s an 8-bit open drain bi-directional I/O register port.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When 1’s are written to port 0 the pins can be used as high impedance inputs.</a:t>
            </a:r>
          </a:p>
          <a:p>
            <a:r>
              <a:rPr lang="en-US" sz="2000" b="1" u="sng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Port  1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It s an 8-bit bi-directional I/O port with internal pull up’s.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When 1’s are written to Port 1 they are pulled to high by internal pull up’s and can be used as inputs.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P1.0 and P1.1 can be configured as timer/counter</a:t>
            </a:r>
          </a:p>
          <a:p>
            <a:r>
              <a:rPr lang="en-US" sz="2000" b="1" u="sng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Port  2 and Port  3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Have the same features as the Port  1 except  that the Port  3 serves functions of various special features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Pin description </a:t>
            </a:r>
            <a:b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</a:br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contd..</a:t>
            </a:r>
            <a:endParaRPr lang="en-US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467600" cy="5105400"/>
          </a:xfrm>
        </p:spPr>
        <p:txBody>
          <a:bodyPr/>
          <a:lstStyle/>
          <a:p>
            <a:pPr>
              <a:buNone/>
            </a:pPr>
            <a:r>
              <a:rPr lang="en-US" sz="2000" b="1" u="sng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Rst 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Is the reset pin. A high on this pin for two machine cycle while the oscillator is running resets the device</a:t>
            </a:r>
          </a:p>
          <a:p>
            <a:pPr>
              <a:buNone/>
            </a:pPr>
            <a:r>
              <a:rPr lang="en-US" sz="2000" b="1" u="sng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ALE/PROG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Address Latch Enable is an output pulse  for latching the low byte of address during the external memory access.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It acts as an Program Pulse Input  during Flash Programming.</a:t>
            </a:r>
          </a:p>
          <a:p>
            <a:pPr>
              <a:buNone/>
            </a:pPr>
            <a:r>
              <a:rPr lang="en-US" sz="2000" b="1" u="sng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PSEN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Program Store Enable is the read strobe to external program memory.</a:t>
            </a:r>
          </a:p>
          <a:p>
            <a:pPr>
              <a:buNone/>
            </a:pPr>
            <a:r>
              <a:rPr lang="en-US" sz="2000" b="1" u="sng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EA/</a:t>
            </a:r>
            <a:r>
              <a:rPr lang="en-US" sz="2000" b="1" u="sng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Vpp</a:t>
            </a:r>
            <a:endParaRPr lang="en-US" sz="2000" b="1" u="sng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Bradley Hand ITC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External Access Enable must be strapped to the Gnd in order to fetch the code from external memory.</a:t>
            </a:r>
          </a:p>
          <a:p>
            <a:pPr>
              <a:buNone/>
            </a:pPr>
            <a:endParaRPr lang="en-US" sz="2000" b="1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Bradley Hand ITC" pitchFamily="66" charset="0"/>
            </a:endParaRPr>
          </a:p>
          <a:p>
            <a:pPr>
              <a:buFont typeface="Arial" pitchFamily="34" charset="0"/>
              <a:buChar char="•"/>
            </a:pPr>
            <a:endParaRPr lang="en-US" sz="20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Pin description </a:t>
            </a:r>
            <a:b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</a:br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contd..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924800" cy="5105400"/>
          </a:xfrm>
        </p:spPr>
        <p:txBody>
          <a:bodyPr/>
          <a:lstStyle/>
          <a:p>
            <a:pPr>
              <a:buNone/>
            </a:pPr>
            <a:r>
              <a:rPr lang="en-US" sz="2000" b="1" u="sng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XTAL 1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Input to the inverting oscillator amplifier and input to the internal clock operating circuit.</a:t>
            </a:r>
          </a:p>
          <a:p>
            <a:pPr>
              <a:buNone/>
            </a:pPr>
            <a:r>
              <a:rPr lang="en-US" sz="2000" b="1" u="sng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XTAL 2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Output from the inverting oscillator amplifier.</a:t>
            </a:r>
          </a:p>
          <a:p>
            <a:pPr>
              <a:buNone/>
            </a:pPr>
            <a:r>
              <a:rPr lang="en-US" sz="2000" b="1" u="sng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Special Function Registers(SFR’s)</a:t>
            </a:r>
          </a:p>
          <a:p>
            <a:pPr>
              <a:buNone/>
            </a:pPr>
            <a:r>
              <a:rPr lang="en-US" sz="2000" b="1" u="sng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Timer  2 Registers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Control and status bits are contained in registers T2CON and T2MOD for timer 2. 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The register pair (RCAP2H, RCAP2L)are the capture/reload registers for timer 2 in 16-bit capture mode or 16-bit auto-reload mode.</a:t>
            </a:r>
          </a:p>
          <a:p>
            <a:pPr>
              <a:buNone/>
            </a:pPr>
            <a:r>
              <a:rPr lang="en-US" sz="2000" b="1" u="sng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Interrupt Registers</a:t>
            </a:r>
          </a:p>
          <a:p>
            <a:pPr>
              <a:buFont typeface="Wingdings" pitchFamily="2" charset="2"/>
              <a:buChar char="v"/>
            </a:pPr>
            <a:r>
              <a:rPr lang="en-US" sz="2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The individual interrupt enable bits are in the IE register. Two priorities can be set for each of the six interrupt sources in the IP register.</a:t>
            </a:r>
          </a:p>
          <a:p>
            <a:pPr>
              <a:buFont typeface="Arial" pitchFamily="34" charset="0"/>
              <a:buChar char="•"/>
            </a:pPr>
            <a:endParaRPr lang="en-US" sz="2000" b="1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Bradley Hand ITC" pitchFamily="66" charset="0"/>
            </a:endParaRPr>
          </a:p>
          <a:p>
            <a:pPr>
              <a:buFont typeface="Arial" pitchFamily="34" charset="0"/>
              <a:buChar char="•"/>
            </a:pPr>
            <a:endParaRPr lang="en-US" sz="2000" b="1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Bradley Hand ITC" pitchFamily="66" charset="0"/>
            </a:endParaRPr>
          </a:p>
          <a:p>
            <a:pPr>
              <a:buNone/>
            </a:pPr>
            <a:endParaRPr lang="en-US" sz="2000" b="1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Bradley Hand ITC" pitchFamily="66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Introduction 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India is a developing country. One of the hurdles it has overcome is medical field.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There is lack of basic medical facilities in cities as well as small towns.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The problems faced by patients are the lack of good facilities and also absence of skilled surgeons.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Incorporation of the robotic arm tackles these problems.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The plus point is the robotic arm is controlled by LAN.</a:t>
            </a:r>
            <a:endParaRPr lang="en-US" sz="28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533400"/>
            <a:ext cx="73914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DRIVER IC FOR MOTOR L293D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2133600"/>
            <a:ext cx="7848600" cy="3886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The device is a monolithic integrated high voltage, high current four channel driver.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It is designed to accept standard DTL or TTL logic levels and drive inductive loads and switching power transistors.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A separate supply input is provided for the logic, allowing operation at a lower voltage.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Internal clamp diodes are included.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This device is suitable for use in switching applications at frequencies up to 5 kHz.</a:t>
            </a:r>
            <a:endParaRPr lang="en-US" sz="28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Bradley Hand ITC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alphaModFix amt="3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609600"/>
            <a:ext cx="73914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LCD (LIQUID CRYSTAL DISPLAY)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1219200" y="1981200"/>
            <a:ext cx="7391400" cy="4724400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LCD’s provides an useful interface for the user and for debugging an application 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The most common type of LCD controller is the Hitachi 44780 which provides a relatively simple interface between a processor and an LCD. 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LCD has single line display, two-line display, four line display. Every line has 16 characters</a:t>
            </a:r>
            <a:endParaRPr lang="en-US" sz="28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Bradley Hand ITC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ETHERNET ADAPTER: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133600"/>
            <a:ext cx="8610600" cy="3048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en-US" sz="2100" dirty="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EAD is a device that converts RS-232 protocol into TCP/IP protocol.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In other words, EAD is a protocol converter.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EAD also supports UDP protocol for broadcast kind of application.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8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>
              <a:defRPr/>
            </a:pPr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ETHERNET ADAPTER</a:t>
            </a: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:</a:t>
            </a:r>
            <a:r>
              <a:rPr lang="en-US" sz="5400" dirty="0" smtClean="0">
                <a:latin typeface="Bradley Hand ITC" pitchFamily="66" charset="0"/>
              </a:rPr>
              <a:t/>
            </a:r>
            <a:br>
              <a:rPr lang="en-US" sz="5400" dirty="0" smtClean="0">
                <a:latin typeface="Bradley Hand ITC" pitchFamily="66" charset="0"/>
              </a:rPr>
            </a:br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contd..</a:t>
            </a:r>
            <a:endParaRPr lang="en-US" sz="2000" dirty="0">
              <a:latin typeface="Bradley Hand ITC" pitchFamily="66" charset="0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2133600"/>
            <a:ext cx="8305800" cy="2971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The EAD allows to network-enable a variety of serial devices that were not originally designed to be networked.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The EAD is the most cost effective single port serial-Ethernet communication device.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The EAD supports RS232 serial communication.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endParaRPr lang="en-US" sz="2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alphaModFix amt="63000"/>
            <a:lum/>
          </a:blip>
          <a:srcRect/>
          <a:stretch>
            <a:fillRect l="12000" t="35000" r="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828800"/>
            <a:ext cx="8686800" cy="4724400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4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The buzzer subsystem produces a 2 kHz audible tone when powered. 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4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The buzzer will sound when the signal coming into the driver is high. 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4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The buzzer is connected between the supply rail (+v) and the input signal. 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4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This acts as load on the driver. 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4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When the input signal coming into the buzzer subsystem is low, a potential difference across the buzzer causes current to flow. 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4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It is this flow of current that causes the buzzer to sound 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endParaRPr lang="en-US" sz="2600" dirty="0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BUZZER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RS232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1219200" y="2514600"/>
            <a:ext cx="7391400" cy="3200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The main role of the RS232 chip is to convert the data coming from the 12-volt logic to 5 volt logic and vice versa.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In this project, card is recharged in the office through PC.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Therefore to make the computer serial port compatible with microcontroller serial port we are using the RS 232 converter.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alphaModFix amt="74000"/>
            <a:lum/>
          </a:blip>
          <a:srcRect/>
          <a:stretch>
            <a:fillRect l="1000" t="61000" r="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POWER SUPPLY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524000"/>
            <a:ext cx="7391400" cy="3048000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The microcontroller and other devices get power supply from AC to DC adapter through 7805, 5 volts regulator. 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The adapter output voltage will be 12V DC non regulated. 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The 7805 will convert the 12v to 5v DC.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4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RF Camera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295400"/>
            <a:ext cx="7391400" cy="47244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24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It consists of a receiver and transmitter.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Transmitter captures the status of the patient and sends it.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Receiver receives and displays it on the monitor so that the surgeon can view the patient status.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Wireless transmission and reception is done.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Low power consumption.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High sensitivity.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Easy installation and operation.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Light weight.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Small size.</a:t>
            </a:r>
          </a:p>
          <a:p>
            <a:pPr>
              <a:buFont typeface="Wingdings" pitchFamily="2" charset="2"/>
              <a:buChar char="v"/>
            </a:pPr>
            <a:endParaRPr lang="en-US" sz="200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Bradley Hand ITC" pitchFamily="66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Software tools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The intelligence of smart devices reside in embedded system.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It performs single well defined tasks, tightly constrained and reactive.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Embedded hardware.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Embedded software.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Application areas of embedded systems.</a:t>
            </a:r>
            <a:endParaRPr lang="en-US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Software tools 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/>
            </a:r>
            <a:b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</a:b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                     </a:t>
            </a:r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contd..</a:t>
            </a:r>
            <a:endParaRPr lang="en-US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76400"/>
            <a:ext cx="7391400" cy="50292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22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The Keil complier is used because it allows the user to take advantage of the 8051’s architecture.</a:t>
            </a:r>
          </a:p>
          <a:p>
            <a:pPr>
              <a:buFont typeface="Wingdings" pitchFamily="2" charset="2"/>
              <a:buChar char="v"/>
            </a:pPr>
            <a:r>
              <a:rPr lang="en-US" sz="22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The Keil C has all the standard data types plus a couple of specific data types that maximizes the use of 8051’s architecture.</a:t>
            </a:r>
          </a:p>
          <a:p>
            <a:pPr>
              <a:buFont typeface="Wingdings" pitchFamily="2" charset="2"/>
              <a:buChar char="v"/>
            </a:pPr>
            <a:r>
              <a:rPr lang="en-US" sz="22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It provides a header file that defines all the SFR’s and their bits.</a:t>
            </a:r>
          </a:p>
          <a:p>
            <a:pPr>
              <a:buFont typeface="Wingdings" pitchFamily="2" charset="2"/>
              <a:buChar char="v"/>
            </a:pPr>
            <a:r>
              <a:rPr lang="en-US" sz="22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Memory types</a:t>
            </a:r>
          </a:p>
          <a:p>
            <a:pPr lvl="1">
              <a:buFont typeface="Wingdings" pitchFamily="2" charset="2"/>
              <a:buChar char="v"/>
            </a:pPr>
            <a:r>
              <a:rPr lang="en-US" sz="22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Data segment</a:t>
            </a:r>
          </a:p>
          <a:p>
            <a:pPr lvl="1">
              <a:buFont typeface="Wingdings" pitchFamily="2" charset="2"/>
              <a:buChar char="v"/>
            </a:pPr>
            <a:r>
              <a:rPr lang="en-US" sz="22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Bdata segment</a:t>
            </a:r>
          </a:p>
          <a:p>
            <a:pPr lvl="1">
              <a:buFont typeface="Wingdings" pitchFamily="2" charset="2"/>
              <a:buChar char="v"/>
            </a:pPr>
            <a:r>
              <a:rPr lang="en-US" sz="22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Idata segment</a:t>
            </a:r>
          </a:p>
          <a:p>
            <a:pPr lvl="1">
              <a:buFont typeface="Wingdings" pitchFamily="2" charset="2"/>
              <a:buChar char="v"/>
            </a:pPr>
            <a:r>
              <a:rPr lang="en-US" sz="22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Pdata and xdata segments</a:t>
            </a:r>
          </a:p>
          <a:p>
            <a:pPr lvl="1">
              <a:buFont typeface="Wingdings" pitchFamily="2" charset="2"/>
              <a:buChar char="v"/>
            </a:pPr>
            <a:r>
              <a:rPr lang="en-US" sz="22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Code segments</a:t>
            </a:r>
            <a:endParaRPr lang="en-US" sz="22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>
              <a:defRPr/>
            </a:pP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INTRODUCTION</a:t>
            </a:r>
            <a:b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</a:br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contd..</a:t>
            </a:r>
            <a:endParaRPr lang="en-US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radley Hand ITC" pitchFamily="66" charset="0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676400"/>
            <a:ext cx="83058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en-US" sz="2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By this method the doctors sitting in any place of the world can perform the surgery on patients and also can know the recovery status.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en-US" sz="2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The choice of using the robots is b’coz they can perform variety of functions in more flexible environment and at lower production costs.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en-US" sz="2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The word robot originated from the Czech word ”ROBOTA” meaning “work”.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en-US" sz="2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Generally a robot is a re-programmable multi-functional manipulator designed to move materials.</a:t>
            </a:r>
            <a:endParaRPr lang="en-US" sz="26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8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FLOW CHART PC SIDE</a:t>
            </a:r>
          </a:p>
        </p:txBody>
      </p:sp>
      <p:graphicFrame>
        <p:nvGraphicFramePr>
          <p:cNvPr id="3074" name="Object 9"/>
          <p:cNvGraphicFramePr>
            <a:graphicFrameLocks noChangeAspect="1"/>
          </p:cNvGraphicFramePr>
          <p:nvPr>
            <p:ph idx="1"/>
          </p:nvPr>
        </p:nvGraphicFramePr>
        <p:xfrm>
          <a:off x="1828800" y="1295400"/>
          <a:ext cx="5486400" cy="5562600"/>
        </p:xfrm>
        <a:graphic>
          <a:graphicData uri="http://schemas.openxmlformats.org/presentationml/2006/ole">
            <p:oleObj spid="_x0000_s3074" name="RFFlow" r:id="rId3" imgW="3096000" imgH="4608000" progId="">
              <p:embed/>
            </p:oleObj>
          </a:graphicData>
        </a:graphic>
      </p:graphicFrame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sp>
        <p:nvSpPr>
          <p:cNvPr id="3077" name="Rectangle 7"/>
          <p:cNvSpPr>
            <a:spLocks noChangeArrowheads="1"/>
          </p:cNvSpPr>
          <p:nvPr/>
        </p:nvSpPr>
        <p:spPr bwMode="auto">
          <a:xfrm>
            <a:off x="0" y="461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  <p:sp>
        <p:nvSpPr>
          <p:cNvPr id="3078" name="Rectangle 8"/>
          <p:cNvSpPr>
            <a:spLocks noChangeArrowheads="1"/>
          </p:cNvSpPr>
          <p:nvPr/>
        </p:nvSpPr>
        <p:spPr bwMode="auto">
          <a:xfrm>
            <a:off x="0" y="461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FLOW CHART ROBOT SIDE</a:t>
            </a:r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>
            <p:ph idx="1"/>
          </p:nvPr>
        </p:nvGraphicFramePr>
        <p:xfrm>
          <a:off x="1828800" y="1371600"/>
          <a:ext cx="5105400" cy="5486400"/>
        </p:xfrm>
        <a:graphic>
          <a:graphicData uri="http://schemas.openxmlformats.org/presentationml/2006/ole">
            <p:oleObj spid="_x0000_s4098" name="RFFlow" r:id="rId4" imgW="3672000" imgH="58320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1534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ADVANTAGES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radley Hand ITC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676400"/>
            <a:ext cx="9144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en-US" sz="32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latin typeface="Bradley Hand ITC" pitchFamily="66" charset="0"/>
            </a:endParaRPr>
          </a:p>
          <a:p>
            <a:pPr lvl="1">
              <a:buFont typeface="Wingdings" pitchFamily="2" charset="2"/>
              <a:buChar char="v"/>
              <a:defRPr/>
            </a:pPr>
            <a:r>
              <a:rPr lang="en-US" sz="32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latin typeface="Bradley Hand ITC" pitchFamily="66" charset="0"/>
              </a:rPr>
              <a:t>Computer-assisted robots provide exact motion and trajectories to minimize the side-effects of surgical intervention. </a:t>
            </a:r>
          </a:p>
          <a:p>
            <a:pPr lvl="1">
              <a:buFont typeface="Wingdings" pitchFamily="2" charset="2"/>
              <a:buChar char="v"/>
              <a:defRPr/>
            </a:pPr>
            <a:r>
              <a:rPr lang="en-US" sz="32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latin typeface="Bradley Hand ITC" pitchFamily="66" charset="0"/>
              </a:rPr>
              <a:t>Surgeon-guided robotics allow the surgeon to access patient anatomy with smaller incisions. </a:t>
            </a:r>
          </a:p>
          <a:p>
            <a:pPr lvl="1">
              <a:buFont typeface="Wingdings" pitchFamily="2" charset="2"/>
              <a:buChar char="v"/>
              <a:defRPr/>
            </a:pPr>
            <a:r>
              <a:rPr lang="en-US" sz="32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latin typeface="Bradley Hand ITC" pitchFamily="66" charset="0"/>
              </a:rPr>
              <a:t>Faster recovery</a:t>
            </a:r>
            <a:r>
              <a:rPr lang="en-US" sz="32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latin typeface="Bradley Hand ITC" pitchFamily="66" charset="0"/>
              </a:rPr>
              <a:t>.</a:t>
            </a:r>
            <a:endParaRPr lang="en-US" sz="32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APPLICATIONS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Operation theater.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Designing ornaments with delicate designs. 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This technology can be used to control many applications like fm, home appliances from a place. 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Used in Tele-surgery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Used in industrial application for automation</a:t>
            </a:r>
          </a:p>
          <a:p>
            <a:pPr eaLnBrk="1" hangingPunct="1">
              <a:buNone/>
              <a:defRPr/>
            </a:pPr>
            <a:endParaRPr lang="en-US" sz="28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Bradley Hand ITC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Future work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676400"/>
            <a:ext cx="6934200" cy="4724400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  <a:defRPr/>
            </a:pPr>
            <a:r>
              <a:rPr lang="en-US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Robotic arm can be controlled through internet instead of LAN.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Internet camera’s can be used to send patient picture’s.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With this surgeries can be performed even if the surgeon and the patient are geographically separated.</a:t>
            </a:r>
          </a:p>
        </p:txBody>
      </p:sp>
      <p:pic>
        <p:nvPicPr>
          <p:cNvPr id="37892" name="Picture 4" descr="WATCH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52600"/>
            <a:ext cx="1703388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Conclusion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The use of robotic arm will help save patient’s life in cases of emergency.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It will speed up the process of operation.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If this is used efficiently and in a proper way will be a boon to medical field.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reference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2514600"/>
            <a:ext cx="6172200" cy="2590800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C-the complete reference 4</a:t>
            </a:r>
            <a:r>
              <a:rPr lang="en-US" sz="2800" baseline="30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</a:t>
            </a: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 edition.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Let us C- Yashwant Kanetkar.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Keringhan Ritchie-C reference manual.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Microcontroller-Mazidi.</a:t>
            </a:r>
            <a:endParaRPr lang="en-US" sz="28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Bradley Hand ITC" pitchFamily="66" charset="0"/>
            </a:endParaRPr>
          </a:p>
        </p:txBody>
      </p:sp>
      <p:pic>
        <p:nvPicPr>
          <p:cNvPr id="38916" name="Picture 4" descr="AMBUS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33600"/>
            <a:ext cx="2133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Work done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2590800"/>
            <a:ext cx="7391400" cy="3276600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Collected related data.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Learnt about 8051 in detail.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Learnt embedded C.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Learnt interfacing components to the microcontroller.</a:t>
            </a:r>
            <a:endParaRPr lang="en-US" sz="28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Bradley Hand ITC" pitchFamily="66" charset="0"/>
            </a:endParaRPr>
          </a:p>
        </p:txBody>
      </p:sp>
      <p:pic>
        <p:nvPicPr>
          <p:cNvPr id="34820" name="Picture 4" descr="AMACHIE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057400"/>
            <a:ext cx="17526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66800" y="533400"/>
            <a:ext cx="7467600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QUESTIONS</a:t>
            </a:r>
            <a:r>
              <a:rPr lang="en-US" sz="7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??</a:t>
            </a:r>
          </a:p>
        </p:txBody>
      </p:sp>
      <p:pic>
        <p:nvPicPr>
          <p:cNvPr id="9" name="Picture 4" descr="BITMAPofmichandrobotfinal"/>
          <p:cNvPicPr>
            <a:picLocks noChangeAspect="1" noChangeArrowheads="1"/>
          </p:cNvPicPr>
          <p:nvPr/>
        </p:nvPicPr>
        <p:blipFill>
          <a:blip r:embed="rId2">
            <a:lum bright="-18000"/>
          </a:blip>
          <a:srcRect/>
          <a:stretch>
            <a:fillRect/>
          </a:stretch>
        </p:blipFill>
        <p:spPr bwMode="auto">
          <a:xfrm>
            <a:off x="685800" y="1828800"/>
            <a:ext cx="7848600" cy="38100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685800" y="5867400"/>
            <a:ext cx="7848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1588" algn="ctr" eaLnBrk="1" hangingPunct="1">
              <a:buFontTx/>
              <a:buNone/>
              <a:defRPr/>
            </a:pPr>
            <a:r>
              <a:rPr lang="en-US" sz="2400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Taking surgical precision and technique beyond the limits of the human hand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2400" y="3200400"/>
            <a:ext cx="8763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THANK YOU!!!!</a:t>
            </a:r>
            <a:endParaRPr lang="en-US" sz="6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radley Hand ITC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Literature</a:t>
            </a:r>
            <a:r>
              <a:rPr lang="en-US" sz="5400" dirty="0" smtClean="0">
                <a:latin typeface="Bradley Hand ITC" pitchFamily="66" charset="0"/>
              </a:rPr>
              <a:t> </a:t>
            </a: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survey</a:t>
            </a:r>
            <a:endParaRPr lang="en-US" sz="5400" dirty="0"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524000"/>
            <a:ext cx="7391400" cy="4724400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The idea behind the development of the robotic mechanism was the hospital visit where the problem faced was the absence of the surgeon. 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As we all know that surgery is a common thing these days’ even a small tumor removal needs surgery.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Suppose that the surgeon is in a foreign country to ask him to come over for the surgery is impractical in cases of emergency.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These problems are tackled by our Robotic arm which is fully automated.</a:t>
            </a:r>
          </a:p>
          <a:p>
            <a:pPr eaLnBrk="1" hangingPunct="1">
              <a:buNone/>
              <a:defRPr/>
            </a:pPr>
            <a:endParaRPr lang="en-US" sz="28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Literature survey</a:t>
            </a:r>
            <a:b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</a:br>
            <a:r>
              <a:rPr 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contd..</a:t>
            </a:r>
            <a:endParaRPr lang="en-US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v"/>
              <a:defRPr/>
            </a:pPr>
            <a:r>
              <a:rPr lang="en-US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Microcontroller provides a helping hand in making a system automatic. 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Microcontroller AT89s52 was chosen for a  simple reason that it is advanced and more flexible version of microcontroller 8051.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304800"/>
            <a:ext cx="7391400" cy="1066800"/>
          </a:xfrm>
        </p:spPr>
        <p:txBody>
          <a:bodyPr/>
          <a:lstStyle/>
          <a:p>
            <a:pPr algn="r"/>
            <a:r>
              <a:rPr lang="en-US" sz="5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LITERATURE SURVEY </a:t>
            </a:r>
            <a:br>
              <a:rPr lang="en-US" sz="5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</a:br>
            <a:r>
              <a:rPr lang="en-US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                          </a:t>
            </a:r>
            <a:r>
              <a:rPr lang="en-US" sz="2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CONTD..</a:t>
            </a:r>
            <a:endParaRPr lang="en-US" sz="20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76400"/>
            <a:ext cx="7391400" cy="41910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The first robotic surgery was performed in 1992-93 called as the RoboDoc system.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Later the AESOP systems were developed that were used in general surgery.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After commercialization the systems were used in neuro surgery.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After the redesigning process the Da Vinci surgical system was developed.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First robotic surgery was performed in 1997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The surgery using robotics was limited to short distances cos of latency.</a:t>
            </a:r>
            <a:endParaRPr lang="en-US" sz="28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Problem statement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The problems that can be tackled by the design of our project are: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Lack of proper medical facilities in small towns and cities.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Unavailability of surgeons in time of emergencies.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Sophisticated data acquisition and monitoring techniques.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Centralized robotic arm control.</a:t>
            </a:r>
            <a:endParaRPr lang="en-US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Bradley Hand ITC" pitchFamily="66" charset="0"/>
              </a:rPr>
              <a:t>Problem formulation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Bradley Hand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Presently the problems faced by many hospitals are: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There were situations where the surgeons were unable to be on time for the operation, which could be fatal in many cases.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In many cases patients were shifted abroad in cases of emergency which was impractical.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Here the robotic arm is controlled by the AT89s52.We control the arm through the LAN.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Bradley Hand ITC" pitchFamily="66" charset="0"/>
              </a:rPr>
              <a:t> </a:t>
            </a:r>
          </a:p>
          <a:p>
            <a:pPr eaLnBrk="1" hangingPunct="1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1140827">
  <a:themeElements>
    <a:clrScheme name="">
      <a:dk1>
        <a:srgbClr val="003366"/>
      </a:dk1>
      <a:lt1>
        <a:srgbClr val="FFFFFF"/>
      </a:lt1>
      <a:dk2>
        <a:srgbClr val="FFFFFF"/>
      </a:dk2>
      <a:lt2>
        <a:srgbClr val="000000"/>
      </a:lt2>
      <a:accent1>
        <a:srgbClr val="8EB3C8"/>
      </a:accent1>
      <a:accent2>
        <a:srgbClr val="6F97B3"/>
      </a:accent2>
      <a:accent3>
        <a:srgbClr val="FFFFFF"/>
      </a:accent3>
      <a:accent4>
        <a:srgbClr val="002A56"/>
      </a:accent4>
      <a:accent5>
        <a:srgbClr val="C6D6E0"/>
      </a:accent5>
      <a:accent6>
        <a:srgbClr val="6488A2"/>
      </a:accent6>
      <a:hlink>
        <a:srgbClr val="556575"/>
      </a:hlink>
      <a:folHlink>
        <a:srgbClr val="3D556F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66"/>
        </a:dk1>
        <a:lt1>
          <a:srgbClr val="FFFFFF"/>
        </a:lt1>
        <a:dk2>
          <a:srgbClr val="003366"/>
        </a:dk2>
        <a:lt2>
          <a:srgbClr val="FFFFFF"/>
        </a:lt2>
        <a:accent1>
          <a:srgbClr val="8EB3C8"/>
        </a:accent1>
        <a:accent2>
          <a:srgbClr val="6F97B3"/>
        </a:accent2>
        <a:accent3>
          <a:srgbClr val="AAADB8"/>
        </a:accent3>
        <a:accent4>
          <a:srgbClr val="DADADA"/>
        </a:accent4>
        <a:accent5>
          <a:srgbClr val="C6D6E0"/>
        </a:accent5>
        <a:accent6>
          <a:srgbClr val="6488A2"/>
        </a:accent6>
        <a:hlink>
          <a:srgbClr val="556575"/>
        </a:hlink>
        <a:folHlink>
          <a:srgbClr val="3D556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01140827</Template>
  <TotalTime>1547</TotalTime>
  <Words>2015</Words>
  <Application>Microsoft PowerPoint</Application>
  <PresentationFormat>On-screen Show (4:3)</PresentationFormat>
  <Paragraphs>247</Paragraphs>
  <Slides>49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1" baseType="lpstr">
      <vt:lpstr>01140827</vt:lpstr>
      <vt:lpstr>RFFlow</vt:lpstr>
      <vt:lpstr>Slide 1</vt:lpstr>
      <vt:lpstr>objective</vt:lpstr>
      <vt:lpstr>Introduction </vt:lpstr>
      <vt:lpstr>INTRODUCTION contd..</vt:lpstr>
      <vt:lpstr>Literature survey</vt:lpstr>
      <vt:lpstr>Literature survey contd..</vt:lpstr>
      <vt:lpstr>LITERATURE SURVEY                            CONTD..</vt:lpstr>
      <vt:lpstr>Problem statement</vt:lpstr>
      <vt:lpstr>Problem formulation</vt:lpstr>
      <vt:lpstr>Goals of the project</vt:lpstr>
      <vt:lpstr>Scope of the project</vt:lpstr>
      <vt:lpstr>Steps involved</vt:lpstr>
      <vt:lpstr>analysis</vt:lpstr>
      <vt:lpstr>design</vt:lpstr>
      <vt:lpstr>Implementation</vt:lpstr>
      <vt:lpstr>testing</vt:lpstr>
      <vt:lpstr>Project Description</vt:lpstr>
      <vt:lpstr>ROBOTIC ARM</vt:lpstr>
      <vt:lpstr>WORKING PRINCIPLE</vt:lpstr>
      <vt:lpstr>WORKING PRINCIPLE contd..</vt:lpstr>
      <vt:lpstr>WORKING PRINCIPLE contd..</vt:lpstr>
      <vt:lpstr>   COMPONENTS USED</vt:lpstr>
      <vt:lpstr>Slide 23</vt:lpstr>
      <vt:lpstr>Micro controller-AT89S52</vt:lpstr>
      <vt:lpstr>AT89s52 contd..</vt:lpstr>
      <vt:lpstr>Slide 26</vt:lpstr>
      <vt:lpstr>PIN DESCRIPTION</vt:lpstr>
      <vt:lpstr>Pin description  contd..</vt:lpstr>
      <vt:lpstr>Pin description  contd..</vt:lpstr>
      <vt:lpstr>DRIVER IC FOR MOTOR L293D</vt:lpstr>
      <vt:lpstr>LCD (LIQUID CRYSTAL DISPLAY)</vt:lpstr>
      <vt:lpstr>ETHERNET ADAPTER:</vt:lpstr>
      <vt:lpstr>ETHERNET ADAPTER: contd..</vt:lpstr>
      <vt:lpstr>BUZZER</vt:lpstr>
      <vt:lpstr>RS232</vt:lpstr>
      <vt:lpstr>POWER SUPPLY</vt:lpstr>
      <vt:lpstr>RF Camera</vt:lpstr>
      <vt:lpstr>Software tools</vt:lpstr>
      <vt:lpstr>Software tools                       contd..</vt:lpstr>
      <vt:lpstr>FLOW CHART PC SIDE</vt:lpstr>
      <vt:lpstr>FLOW CHART ROBOT SIDE</vt:lpstr>
      <vt:lpstr>ADVANTAGES</vt:lpstr>
      <vt:lpstr>APPLICATIONS</vt:lpstr>
      <vt:lpstr>Future work</vt:lpstr>
      <vt:lpstr>Conclusion</vt:lpstr>
      <vt:lpstr>reference</vt:lpstr>
      <vt:lpstr>Work done</vt:lpstr>
      <vt:lpstr>Slide 48</vt:lpstr>
      <vt:lpstr>Slide 49</vt:lpstr>
    </vt:vector>
  </TitlesOfParts>
  <Company>EmbedInnovation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Mechanical Engineering Project</dc:title>
  <dc:creator>Mechanical Engineering Project</dc:creator>
  <cp:lastModifiedBy>Brigade</cp:lastModifiedBy>
  <dcterms:created xsi:type="dcterms:W3CDTF">2008-01-31T08:36:59Z</dcterms:created>
  <dcterms:modified xsi:type="dcterms:W3CDTF">2011-08-09T05:10:13Z</dcterms:modified>
</cp:coreProperties>
</file>